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319" r:id="rId6"/>
    <p:sldId id="302" r:id="rId7"/>
    <p:sldId id="318" r:id="rId8"/>
    <p:sldId id="269" r:id="rId9"/>
  </p:sldIdLst>
  <p:sldSz cx="12192000" cy="6858000"/>
  <p:notesSz cx="6794500" cy="9906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Nelida Puchades Vecillas" initials="MNPV" lastIdx="1" clrIdx="0">
    <p:extLst>
      <p:ext uri="{19B8F6BF-5375-455C-9EA6-DF929625EA0E}">
        <p15:presenceInfo xmlns:p15="http://schemas.microsoft.com/office/powerpoint/2012/main" userId="Maria Nelida Puchades Vecill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00"/>
    <a:srgbClr val="F8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298" tIns="45649" rIns="91298" bIns="4564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298" tIns="45649" rIns="91298" bIns="45649" rtlCol="0"/>
          <a:lstStyle>
            <a:lvl1pPr algn="r">
              <a:defRPr sz="1200"/>
            </a:lvl1pPr>
          </a:lstStyle>
          <a:p>
            <a:fld id="{76EB8BE9-8AAA-4C12-AE92-B89C10DB6EC4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8" tIns="45649" rIns="91298" bIns="4564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298" tIns="45649" rIns="91298" bIns="4564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298" tIns="45649" rIns="91298" bIns="4564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298" tIns="45649" rIns="91298" bIns="45649" rtlCol="0" anchor="b"/>
          <a:lstStyle>
            <a:lvl1pPr algn="r">
              <a:defRPr sz="1200"/>
            </a:lvl1pPr>
          </a:lstStyle>
          <a:p>
            <a:fld id="{2CEB4B6B-6E2C-481A-B08B-7B98C8DF9E3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915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9A5A-6DB5-9D4F-9495-051DFF5045D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13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9A5A-6DB5-9D4F-9495-051DFF5045DF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924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9A5A-6DB5-9D4F-9495-051DFF5045DF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58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9A5A-6DB5-9D4F-9495-051DFF5045DF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374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9A5A-6DB5-9D4F-9495-051DFF5045DF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868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81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003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442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082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847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38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7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009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67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027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215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8354-1BF2-4478-BBB2-4CFE3F26F96D}" type="datetimeFigureOut">
              <a:rPr lang="es-ES" smtClean="0"/>
              <a:t>04/02/2025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22D0-46B3-47A2-972A-1BEB9F4013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985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20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7.jpg"/><Relationship Id="rId10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jpg"/><Relationship Id="rId10" Type="http://schemas.openxmlformats.org/officeDocument/2006/relationships/image" Target="../media/image26.png"/><Relationship Id="rId4" Type="http://schemas.openxmlformats.org/officeDocument/2006/relationships/image" Target="../media/image6.jp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737" y="3450744"/>
            <a:ext cx="7032012" cy="408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08036" y="3101229"/>
            <a:ext cx="800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2456"/>
                </a:solidFill>
                <a:latin typeface="Cartero" pitchFamily="2" charset="77"/>
              </a:rPr>
              <a:t>Concurso de Traslados 2022 y Ampliación 2024</a:t>
            </a:r>
          </a:p>
          <a:p>
            <a:pPr algn="ctr"/>
            <a:r>
              <a:rPr lang="es-ES" sz="2400" dirty="0">
                <a:solidFill>
                  <a:srgbClr val="002456"/>
                </a:solidFill>
                <a:latin typeface="Cartero" pitchFamily="2" charset="77"/>
              </a:rPr>
              <a:t>Consulta méritos definitivos / Asignación</a:t>
            </a:r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5707000" y="1295901"/>
            <a:ext cx="809817" cy="80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D20FC73-07DF-C14A-BA2C-BD7E9005454A}"/>
              </a:ext>
            </a:extLst>
          </p:cNvPr>
          <p:cNvSpPr/>
          <p:nvPr/>
        </p:nvSpPr>
        <p:spPr bwMode="auto">
          <a:xfrm rot="5400000">
            <a:off x="143339" y="144471"/>
            <a:ext cx="1556339" cy="1556339"/>
          </a:xfrm>
          <a:prstGeom prst="rtTriangle">
            <a:avLst/>
          </a:prstGeom>
          <a:solidFill>
            <a:srgbClr val="FFCD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s-ES" sz="7733" dirty="0">
              <a:solidFill>
                <a:srgbClr val="FFD3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1E01F-6F9E-9744-BE40-C41170C1DF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5400000">
            <a:off x="9915412" y="4602144"/>
            <a:ext cx="3223941" cy="68563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6D4D401E-BD2D-A741-A09D-3C7D0E701D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 bwMode="auto">
          <a:xfrm>
            <a:off x="5386790" y="1220755"/>
            <a:ext cx="1418420" cy="14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2037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16CB16-269E-8C4B-837F-A458DD6F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47200" y="236975"/>
            <a:ext cx="590400" cy="59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5647EE-13EA-BB49-BA0D-00EB1464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-308140" y="616117"/>
            <a:ext cx="1440160" cy="537201"/>
          </a:xfrm>
          <a:prstGeom prst="rect">
            <a:avLst/>
          </a:prstGeom>
        </p:spPr>
      </p:pic>
      <p:sp>
        <p:nvSpPr>
          <p:cNvPr id="10" name="CuadroTexto 2">
            <a:extLst>
              <a:ext uri="{FF2B5EF4-FFF2-40B4-BE49-F238E27FC236}">
                <a16:creationId xmlns:a16="http://schemas.microsoft.com/office/drawing/2014/main" id="{ADE506C7-A6DC-5F49-A023-40C28283120A}"/>
              </a:ext>
            </a:extLst>
          </p:cNvPr>
          <p:cNvSpPr txBox="1"/>
          <p:nvPr/>
        </p:nvSpPr>
        <p:spPr>
          <a:xfrm>
            <a:off x="656877" y="456285"/>
            <a:ext cx="1041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>
                <a:solidFill>
                  <a:srgbClr val="002456"/>
                </a:solidFill>
                <a:latin typeface="Cartero" panose="020B0504020203020204" pitchFamily="34" charset="0"/>
              </a:rPr>
              <a:t>ACCESO A LA PLATAFORMA DE PROCESOS MASIVOS</a:t>
            </a:r>
            <a:endParaRPr lang="es-ES" sz="2400" b="1" u="sng" dirty="0">
              <a:solidFill>
                <a:srgbClr val="002456"/>
              </a:solidFill>
              <a:latin typeface="Cartero" panose="020B0504020203020204" pitchFamily="34" charset="0"/>
            </a:endParaRPr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D428FAD3-FC64-E447-920A-A4E99C9806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11280576" y="5925278"/>
            <a:ext cx="632637" cy="63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04249" y="4023647"/>
            <a:ext cx="5478236" cy="27336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5E6AF7-7F99-2F69-999F-04D2A252C7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891" b="57755"/>
          <a:stretch/>
        </p:blipFill>
        <p:spPr>
          <a:xfrm>
            <a:off x="3543524" y="2089999"/>
            <a:ext cx="1904755" cy="125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057C9CF-A6CB-7D2F-50E2-921B1E7AF4D3}"/>
              </a:ext>
            </a:extLst>
          </p:cNvPr>
          <p:cNvSpPr/>
          <p:nvPr/>
        </p:nvSpPr>
        <p:spPr>
          <a:xfrm>
            <a:off x="6180231" y="3837678"/>
            <a:ext cx="1679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457D"/>
                </a:solidFill>
                <a:latin typeface="Cartero" panose="020B0504020203020204" pitchFamily="34" charset="0"/>
                <a:cs typeface="Arial" panose="020B0604020202020204" pitchFamily="34" charset="0"/>
              </a:rPr>
              <a:t> </a:t>
            </a:r>
            <a:endParaRPr lang="es-ES" sz="1000" dirty="0">
              <a:solidFill>
                <a:srgbClr val="FF0000"/>
              </a:solidFill>
              <a:latin typeface="Cartero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12">
            <a:extLst>
              <a:ext uri="{FF2B5EF4-FFF2-40B4-BE49-F238E27FC236}">
                <a16:creationId xmlns:a16="http://schemas.microsoft.com/office/drawing/2014/main" id="{0F2D9253-C556-102E-F63D-B9D3BA25D1EF}"/>
              </a:ext>
            </a:extLst>
          </p:cNvPr>
          <p:cNvSpPr/>
          <p:nvPr/>
        </p:nvSpPr>
        <p:spPr>
          <a:xfrm>
            <a:off x="834309" y="3988938"/>
            <a:ext cx="1917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457D"/>
                </a:solidFill>
                <a:latin typeface="Cartero" panose="020B0504020203020204" pitchFamily="34" charset="0"/>
                <a:cs typeface="Arial" panose="020B0604020202020204" pitchFamily="34" charset="0"/>
              </a:rPr>
              <a:t>Con tu correo electrónico y contraseña. Si no recuerdas la contraseña puedes recuperarla</a:t>
            </a:r>
            <a:r>
              <a:rPr lang="es-ES" sz="1000" dirty="0">
                <a:solidFill>
                  <a:srgbClr val="00457D"/>
                </a:solidFill>
                <a:latin typeface="Cartero" panose="020B05040202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53" name="CuadroTexto 1052">
            <a:extLst>
              <a:ext uri="{FF2B5EF4-FFF2-40B4-BE49-F238E27FC236}">
                <a16:creationId xmlns:a16="http://schemas.microsoft.com/office/drawing/2014/main" id="{715EAA42-754F-E2CA-0A17-6734A4F29612}"/>
              </a:ext>
            </a:extLst>
          </p:cNvPr>
          <p:cNvSpPr txBox="1"/>
          <p:nvPr/>
        </p:nvSpPr>
        <p:spPr>
          <a:xfrm>
            <a:off x="6315014" y="1696721"/>
            <a:ext cx="2078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1100" dirty="0">
                <a:solidFill>
                  <a:srgbClr val="002456"/>
                </a:solidFill>
                <a:latin typeface="Cartero" panose="020B0504020203020204"/>
              </a:rPr>
              <a:t>Selecciona la solicitud para poder ver tus méritos  </a:t>
            </a:r>
          </a:p>
          <a:p>
            <a:pPr algn="ctr"/>
            <a:endParaRPr lang="es-ES_tradnl" altLang="es-ES" sz="1000" dirty="0">
              <a:solidFill>
                <a:srgbClr val="002456"/>
              </a:solidFill>
              <a:latin typeface="Cartero Light" pitchFamily="2" charset="77"/>
            </a:endParaRPr>
          </a:p>
        </p:txBody>
      </p:sp>
      <p:sp>
        <p:nvSpPr>
          <p:cNvPr id="1081" name="Rectángulo redondeado 12">
            <a:extLst>
              <a:ext uri="{FF2B5EF4-FFF2-40B4-BE49-F238E27FC236}">
                <a16:creationId xmlns:a16="http://schemas.microsoft.com/office/drawing/2014/main" id="{273A3903-5FEC-C0A3-1F9B-B7ABBBD9B073}"/>
              </a:ext>
            </a:extLst>
          </p:cNvPr>
          <p:cNvSpPr/>
          <p:nvPr/>
        </p:nvSpPr>
        <p:spPr bwMode="auto">
          <a:xfrm>
            <a:off x="3687584" y="2578264"/>
            <a:ext cx="1581645" cy="183782"/>
          </a:xfrm>
          <a:prstGeom prst="roundRect">
            <a:avLst/>
          </a:prstGeom>
          <a:noFill/>
          <a:ln w="25400" cap="flat" cmpd="sng" algn="ctr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s-ES" sz="105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20" name="CuadroTexto 1119">
            <a:extLst>
              <a:ext uri="{FF2B5EF4-FFF2-40B4-BE49-F238E27FC236}">
                <a16:creationId xmlns:a16="http://schemas.microsoft.com/office/drawing/2014/main" id="{D1995F1C-0FDD-D39B-B2A9-4576984BD2BB}"/>
              </a:ext>
            </a:extLst>
          </p:cNvPr>
          <p:cNvSpPr txBox="1"/>
          <p:nvPr/>
        </p:nvSpPr>
        <p:spPr>
          <a:xfrm>
            <a:off x="834309" y="2224601"/>
            <a:ext cx="200257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457D"/>
                </a:solidFill>
                <a:latin typeface="Cartero" panose="020B0504020203020204" pitchFamily="34" charset="0"/>
                <a:cs typeface="Arial" panose="020B0604020202020204" pitchFamily="34" charset="0"/>
              </a:rPr>
              <a:t>Con tu usuario “C” y contraseña. Pinchando en ¿Eres empleado/a de Correos?</a:t>
            </a:r>
          </a:p>
        </p:txBody>
      </p:sp>
      <p:pic>
        <p:nvPicPr>
          <p:cNvPr id="1125" name="Imagen 1124">
            <a:extLst>
              <a:ext uri="{FF2B5EF4-FFF2-40B4-BE49-F238E27FC236}">
                <a16:creationId xmlns:a16="http://schemas.microsoft.com/office/drawing/2014/main" id="{6A62CE53-E7EF-AF8C-E5F4-0B1547D104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646" b="7843"/>
          <a:stretch/>
        </p:blipFill>
        <p:spPr>
          <a:xfrm>
            <a:off x="3561708" y="3834652"/>
            <a:ext cx="1904755" cy="125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" name="Rectángulo redondeado 12">
            <a:extLst>
              <a:ext uri="{FF2B5EF4-FFF2-40B4-BE49-F238E27FC236}">
                <a16:creationId xmlns:a16="http://schemas.microsoft.com/office/drawing/2014/main" id="{2FDB5E77-C2D0-8901-B283-4E92937A76E3}"/>
              </a:ext>
            </a:extLst>
          </p:cNvPr>
          <p:cNvSpPr/>
          <p:nvPr/>
        </p:nvSpPr>
        <p:spPr bwMode="auto">
          <a:xfrm>
            <a:off x="3561708" y="3864563"/>
            <a:ext cx="1904755" cy="611916"/>
          </a:xfrm>
          <a:prstGeom prst="roundRect">
            <a:avLst/>
          </a:prstGeom>
          <a:noFill/>
          <a:ln w="25400" cap="flat" cmpd="sng" algn="ctr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s-ES" sz="105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37" name="CuadroTexto 1136">
            <a:extLst>
              <a:ext uri="{FF2B5EF4-FFF2-40B4-BE49-F238E27FC236}">
                <a16:creationId xmlns:a16="http://schemas.microsoft.com/office/drawing/2014/main" id="{7E446FDD-F84D-6DE6-5A06-F3D9173330BD}"/>
              </a:ext>
            </a:extLst>
          </p:cNvPr>
          <p:cNvSpPr txBox="1"/>
          <p:nvPr/>
        </p:nvSpPr>
        <p:spPr>
          <a:xfrm>
            <a:off x="1573593" y="1066742"/>
            <a:ext cx="3070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 i="1" dirty="0">
                <a:solidFill>
                  <a:srgbClr val="00457D"/>
                </a:solidFill>
                <a:latin typeface="Cartero" panose="020B0504020203020204" pitchFamily="34" charset="0"/>
                <a:cs typeface="Arial" panose="020B0604020202020204" pitchFamily="34" charset="0"/>
              </a:rPr>
              <a:t>Recuerda que tienes que acceder de la misma forma en la que hiciste tu inscripción.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D0BECBD-4B54-97B3-F417-87215AA0B62A}"/>
              </a:ext>
            </a:extLst>
          </p:cNvPr>
          <p:cNvSpPr/>
          <p:nvPr/>
        </p:nvSpPr>
        <p:spPr>
          <a:xfrm>
            <a:off x="436373" y="2281496"/>
            <a:ext cx="259270" cy="258535"/>
          </a:xfrm>
          <a:prstGeom prst="ellipse">
            <a:avLst/>
          </a:prstGeom>
          <a:noFill/>
          <a:ln w="28575" cmpd="tri">
            <a:solidFill>
              <a:srgbClr val="0070C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9AF46F-E7E5-AC49-55F0-6BC181C46FE2}"/>
              </a:ext>
            </a:extLst>
          </p:cNvPr>
          <p:cNvSpPr txBox="1"/>
          <p:nvPr/>
        </p:nvSpPr>
        <p:spPr>
          <a:xfrm>
            <a:off x="450336" y="2283141"/>
            <a:ext cx="22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BEA8520-B5B2-DF7C-FC33-6E0724ADDF48}"/>
              </a:ext>
            </a:extLst>
          </p:cNvPr>
          <p:cNvSpPr/>
          <p:nvPr/>
        </p:nvSpPr>
        <p:spPr>
          <a:xfrm>
            <a:off x="411454" y="3980825"/>
            <a:ext cx="259270" cy="258535"/>
          </a:xfrm>
          <a:prstGeom prst="ellipse">
            <a:avLst/>
          </a:prstGeom>
          <a:noFill/>
          <a:ln w="28575" cmpd="tri">
            <a:solidFill>
              <a:srgbClr val="0070C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01B867-4F9B-1FA4-D6D9-828EF38C3D4F}"/>
              </a:ext>
            </a:extLst>
          </p:cNvPr>
          <p:cNvSpPr txBox="1"/>
          <p:nvPr/>
        </p:nvSpPr>
        <p:spPr>
          <a:xfrm>
            <a:off x="428959" y="3980070"/>
            <a:ext cx="22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F8BCFB0-E79B-B365-8FAA-C04D150DDA14}"/>
              </a:ext>
            </a:extLst>
          </p:cNvPr>
          <p:cNvCxnSpPr/>
          <p:nvPr/>
        </p:nvCxnSpPr>
        <p:spPr>
          <a:xfrm>
            <a:off x="5862788" y="2089999"/>
            <a:ext cx="0" cy="3310108"/>
          </a:xfrm>
          <a:prstGeom prst="line">
            <a:avLst/>
          </a:prstGeom>
          <a:ln w="57150" cmpd="tri"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74000">
                  <a:srgbClr val="FFD300"/>
                </a:gs>
                <a:gs pos="83000">
                  <a:srgbClr val="FFD3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Freeform 9">
            <a:extLst>
              <a:ext uri="{FF2B5EF4-FFF2-40B4-BE49-F238E27FC236}">
                <a16:creationId xmlns:a16="http://schemas.microsoft.com/office/drawing/2014/main" id="{CFA4C644-A355-6275-FF3E-2B56D55A03E6}"/>
              </a:ext>
            </a:extLst>
          </p:cNvPr>
          <p:cNvSpPr/>
          <p:nvPr/>
        </p:nvSpPr>
        <p:spPr>
          <a:xfrm>
            <a:off x="2884334" y="2542793"/>
            <a:ext cx="487480" cy="156345"/>
          </a:xfrm>
          <a:custGeom>
            <a:avLst/>
            <a:gdLst/>
            <a:ahLst/>
            <a:cxnLst/>
            <a:rect l="l" t="t" r="r" b="b"/>
            <a:pathLst>
              <a:path w="292654" h="163423">
                <a:moveTo>
                  <a:pt x="0" y="0"/>
                </a:moveTo>
                <a:lnTo>
                  <a:pt x="292654" y="0"/>
                </a:lnTo>
                <a:lnTo>
                  <a:pt x="292654" y="163423"/>
                </a:lnTo>
                <a:lnTo>
                  <a:pt x="0" y="163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5FA4474E-F8A8-DC5D-645B-10798B34E103}"/>
              </a:ext>
            </a:extLst>
          </p:cNvPr>
          <p:cNvSpPr/>
          <p:nvPr/>
        </p:nvSpPr>
        <p:spPr>
          <a:xfrm>
            <a:off x="2864953" y="4176812"/>
            <a:ext cx="487480" cy="156345"/>
          </a:xfrm>
          <a:custGeom>
            <a:avLst/>
            <a:gdLst/>
            <a:ahLst/>
            <a:cxnLst/>
            <a:rect l="l" t="t" r="r" b="b"/>
            <a:pathLst>
              <a:path w="292654" h="163423">
                <a:moveTo>
                  <a:pt x="0" y="0"/>
                </a:moveTo>
                <a:lnTo>
                  <a:pt x="292654" y="0"/>
                </a:lnTo>
                <a:lnTo>
                  <a:pt x="292654" y="163423"/>
                </a:lnTo>
                <a:lnTo>
                  <a:pt x="0" y="163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F07E2523-C5A2-E5CF-42ED-191FBE4E02AF}"/>
              </a:ext>
            </a:extLst>
          </p:cNvPr>
          <p:cNvSpPr/>
          <p:nvPr/>
        </p:nvSpPr>
        <p:spPr>
          <a:xfrm rot="21162993" flipV="1">
            <a:off x="3283242" y="5041551"/>
            <a:ext cx="223636" cy="99045"/>
          </a:xfrm>
          <a:custGeom>
            <a:avLst/>
            <a:gdLst/>
            <a:ahLst/>
            <a:cxnLst/>
            <a:rect l="l" t="t" r="r" b="b"/>
            <a:pathLst>
              <a:path w="292654" h="163423">
                <a:moveTo>
                  <a:pt x="0" y="0"/>
                </a:moveTo>
                <a:lnTo>
                  <a:pt x="292654" y="0"/>
                </a:lnTo>
                <a:lnTo>
                  <a:pt x="292654" y="163423"/>
                </a:lnTo>
                <a:lnTo>
                  <a:pt x="0" y="163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9BB38B9-4B81-0A06-13D7-22F984C5ACFD}"/>
              </a:ext>
            </a:extLst>
          </p:cNvPr>
          <p:cNvSpPr txBox="1"/>
          <p:nvPr/>
        </p:nvSpPr>
        <p:spPr>
          <a:xfrm>
            <a:off x="831652" y="4997101"/>
            <a:ext cx="24462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b="1" dirty="0">
                <a:solidFill>
                  <a:srgbClr val="00457D"/>
                </a:solidFill>
                <a:latin typeface="Cartero" panose="020B0504020203020204" pitchFamily="34" charset="0"/>
                <a:cs typeface="Arial" panose="020B0604020202020204" pitchFamily="34" charset="0"/>
              </a:rPr>
              <a:t>Si no recuerdas tu contraseña pincha aquí</a:t>
            </a:r>
            <a:endParaRPr lang="es-ES" sz="900" b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2C68CB-2C7B-BAA5-A48E-4E8A23549A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824" y="4789156"/>
            <a:ext cx="341828" cy="365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3E444B8-CBC9-D5B2-540F-B084376C2B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7515" y="924701"/>
            <a:ext cx="796270" cy="1042629"/>
          </a:xfrm>
          <a:prstGeom prst="rect">
            <a:avLst/>
          </a:prstGeom>
        </p:spPr>
      </p:pic>
      <p:sp>
        <p:nvSpPr>
          <p:cNvPr id="29" name="Freeform 9">
            <a:extLst>
              <a:ext uri="{FF2B5EF4-FFF2-40B4-BE49-F238E27FC236}">
                <a16:creationId xmlns:a16="http://schemas.microsoft.com/office/drawing/2014/main" id="{8B3263D3-8669-D9EE-49DF-438DA2A8865D}"/>
              </a:ext>
            </a:extLst>
          </p:cNvPr>
          <p:cNvSpPr/>
          <p:nvPr/>
        </p:nvSpPr>
        <p:spPr>
          <a:xfrm rot="5400000">
            <a:off x="7110698" y="2381358"/>
            <a:ext cx="487480" cy="156345"/>
          </a:xfrm>
          <a:custGeom>
            <a:avLst/>
            <a:gdLst/>
            <a:ahLst/>
            <a:cxnLst/>
            <a:rect l="l" t="t" r="r" b="b"/>
            <a:pathLst>
              <a:path w="292654" h="163423">
                <a:moveTo>
                  <a:pt x="0" y="0"/>
                </a:moveTo>
                <a:lnTo>
                  <a:pt x="292654" y="0"/>
                </a:lnTo>
                <a:lnTo>
                  <a:pt x="292654" y="163423"/>
                </a:lnTo>
                <a:lnTo>
                  <a:pt x="0" y="163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31" name="Rectángulo redondeado 12">
            <a:extLst>
              <a:ext uri="{FF2B5EF4-FFF2-40B4-BE49-F238E27FC236}">
                <a16:creationId xmlns:a16="http://schemas.microsoft.com/office/drawing/2014/main" id="{8455EE2F-2A83-1DEB-410B-E453F3FFCCD4}"/>
              </a:ext>
            </a:extLst>
          </p:cNvPr>
          <p:cNvSpPr/>
          <p:nvPr/>
        </p:nvSpPr>
        <p:spPr bwMode="auto">
          <a:xfrm>
            <a:off x="10660379" y="834126"/>
            <a:ext cx="846089" cy="1274273"/>
          </a:xfrm>
          <a:prstGeom prst="roundRect">
            <a:avLst/>
          </a:prstGeom>
          <a:noFill/>
          <a:ln w="25400" cap="flat" cmpd="sng" algn="ctr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s-ES" sz="105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84CFB0D-625B-E0B9-7492-9A89BAD769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1985" y="2808809"/>
            <a:ext cx="2730594" cy="923330"/>
          </a:xfrm>
          <a:prstGeom prst="rect">
            <a:avLst/>
          </a:prstGeom>
        </p:spPr>
      </p:pic>
      <p:sp>
        <p:nvSpPr>
          <p:cNvPr id="41" name="Freeform 9">
            <a:extLst>
              <a:ext uri="{FF2B5EF4-FFF2-40B4-BE49-F238E27FC236}">
                <a16:creationId xmlns:a16="http://schemas.microsoft.com/office/drawing/2014/main" id="{EBAC20F2-35FF-531D-FD84-8357909777CA}"/>
              </a:ext>
            </a:extLst>
          </p:cNvPr>
          <p:cNvSpPr/>
          <p:nvPr/>
        </p:nvSpPr>
        <p:spPr>
          <a:xfrm rot="1132266">
            <a:off x="8503381" y="3330908"/>
            <a:ext cx="497781" cy="136998"/>
          </a:xfrm>
          <a:custGeom>
            <a:avLst/>
            <a:gdLst/>
            <a:ahLst/>
            <a:cxnLst/>
            <a:rect l="l" t="t" r="r" b="b"/>
            <a:pathLst>
              <a:path w="292654" h="163423">
                <a:moveTo>
                  <a:pt x="0" y="0"/>
                </a:moveTo>
                <a:lnTo>
                  <a:pt x="292654" y="0"/>
                </a:lnTo>
                <a:lnTo>
                  <a:pt x="292654" y="163423"/>
                </a:lnTo>
                <a:lnTo>
                  <a:pt x="0" y="163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7546191-0911-8296-B3C2-5FE6C63864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8848" y="2224601"/>
            <a:ext cx="2920997" cy="381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4E5283D-F09A-5C5E-9D74-CE72AC3064BB}"/>
              </a:ext>
            </a:extLst>
          </p:cNvPr>
          <p:cNvCxnSpPr/>
          <p:nvPr/>
        </p:nvCxnSpPr>
        <p:spPr>
          <a:xfrm>
            <a:off x="9483725" y="2994025"/>
            <a:ext cx="609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7B4754D-74B4-8062-18D4-0473BB3F6D30}"/>
              </a:ext>
            </a:extLst>
          </p:cNvPr>
          <p:cNvCxnSpPr>
            <a:cxnSpLocks/>
          </p:cNvCxnSpPr>
          <p:nvPr/>
        </p:nvCxnSpPr>
        <p:spPr>
          <a:xfrm>
            <a:off x="9191625" y="2663825"/>
            <a:ext cx="11906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AF54409-6A87-64D0-32C4-1CBE190152A8}"/>
              </a:ext>
            </a:extLst>
          </p:cNvPr>
          <p:cNvSpPr txBox="1"/>
          <p:nvPr/>
        </p:nvSpPr>
        <p:spPr>
          <a:xfrm>
            <a:off x="140748" y="5547424"/>
            <a:ext cx="52675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1" dirty="0">
                <a:solidFill>
                  <a:srgbClr val="00457D"/>
                </a:solidFill>
                <a:latin typeface="Cartero" panose="020B0504020203020204" pitchFamily="34" charset="0"/>
                <a:cs typeface="Arial" panose="020B0604020202020204" pitchFamily="34" charset="0"/>
              </a:rPr>
              <a:t>Los candidatos inscritos en el Concurso de traslados también pueden acceder a través de Conecta.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9725D13-9954-3A19-AB0E-9B02FF3EC4BF}"/>
              </a:ext>
            </a:extLst>
          </p:cNvPr>
          <p:cNvSpPr/>
          <p:nvPr/>
        </p:nvSpPr>
        <p:spPr>
          <a:xfrm>
            <a:off x="140748" y="6124647"/>
            <a:ext cx="44526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u="sng" dirty="0">
                <a:solidFill>
                  <a:srgbClr val="002060"/>
                </a:solidFill>
                <a:latin typeface="Cartero"/>
              </a:rPr>
              <a:t>https://conecta.correos.es/personas/Paginas/Convocatoria.aspx</a:t>
            </a:r>
          </a:p>
          <a:p>
            <a:r>
              <a:rPr lang="es-ES" sz="1200" dirty="0">
                <a:solidFill>
                  <a:srgbClr val="002060"/>
                </a:solidFill>
                <a:latin typeface="Cartero"/>
              </a:rPr>
              <a:t>            </a:t>
            </a:r>
            <a:endParaRPr lang="es-ES" sz="1200" u="sng" dirty="0">
              <a:solidFill>
                <a:srgbClr val="002060"/>
              </a:solidFill>
              <a:latin typeface="Cartero"/>
            </a:endParaRPr>
          </a:p>
        </p:txBody>
      </p:sp>
      <p:sp>
        <p:nvSpPr>
          <p:cNvPr id="3" name="2 Rectángulo"/>
          <p:cNvSpPr/>
          <p:nvPr/>
        </p:nvSpPr>
        <p:spPr>
          <a:xfrm rot="10800000" flipV="1">
            <a:off x="243740" y="1696721"/>
            <a:ext cx="31280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u="sng" dirty="0">
                <a:solidFill>
                  <a:srgbClr val="002060"/>
                </a:solidFill>
                <a:latin typeface="Cartero"/>
              </a:rPr>
              <a:t>https://procesosmasivos.correos.es/es/es/login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A10D89FC-8151-F262-883E-2117D03AC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9930" r="7385"/>
          <a:stretch/>
        </p:blipFill>
        <p:spPr bwMode="auto">
          <a:xfrm>
            <a:off x="9197072" y="3351216"/>
            <a:ext cx="2740528" cy="11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73E568E-9339-9554-F6E5-3060495374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2934389"/>
            <a:ext cx="696374" cy="31969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69E096D-F9E9-0F8A-7C1E-FB4B405CAA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6790" y="3478119"/>
            <a:ext cx="516060" cy="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10387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16CB16-269E-8C4B-837F-A458DD6F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47200" y="236975"/>
            <a:ext cx="590400" cy="59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5647EE-13EA-BB49-BA0D-00EB1464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-308140" y="616117"/>
            <a:ext cx="1440160" cy="537201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D428FAD3-FC64-E447-920A-A4E99C9806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11280576" y="5925278"/>
            <a:ext cx="632637" cy="63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uadroTexto 2">
            <a:extLst>
              <a:ext uri="{FF2B5EF4-FFF2-40B4-BE49-F238E27FC236}">
                <a16:creationId xmlns:a16="http://schemas.microsoft.com/office/drawing/2014/main" id="{4589F40E-4501-9896-DF93-3AEDFD67C49F}"/>
              </a:ext>
            </a:extLst>
          </p:cNvPr>
          <p:cNvSpPr txBox="1"/>
          <p:nvPr/>
        </p:nvSpPr>
        <p:spPr>
          <a:xfrm>
            <a:off x="656877" y="456285"/>
            <a:ext cx="1041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>
                <a:solidFill>
                  <a:srgbClr val="002456"/>
                </a:solidFill>
                <a:latin typeface="Cartero" panose="020B0504020203020204" pitchFamily="34" charset="0"/>
              </a:rPr>
              <a:t>CONSULTA MÉRITOS DEFINITIVOS Y ASIGNACIÓN</a:t>
            </a:r>
            <a:endParaRPr lang="es-ES" sz="2400" b="1" u="sng" dirty="0">
              <a:solidFill>
                <a:srgbClr val="002456"/>
              </a:solidFill>
              <a:latin typeface="Cartero" panose="020B0504020203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EB7A255-75A7-658C-DA5D-46F6E3538037}"/>
              </a:ext>
            </a:extLst>
          </p:cNvPr>
          <p:cNvGrpSpPr/>
          <p:nvPr/>
        </p:nvGrpSpPr>
        <p:grpSpPr>
          <a:xfrm>
            <a:off x="6768077" y="2954285"/>
            <a:ext cx="4160897" cy="3739485"/>
            <a:chOff x="6574378" y="2436927"/>
            <a:chExt cx="4160897" cy="3739485"/>
          </a:xfrm>
        </p:grpSpPr>
        <p:sp>
          <p:nvSpPr>
            <p:cNvPr id="26" name="CuadroTexto 2">
              <a:extLst>
                <a:ext uri="{FF2B5EF4-FFF2-40B4-BE49-F238E27FC236}">
                  <a16:creationId xmlns:a16="http://schemas.microsoft.com/office/drawing/2014/main" id="{D63EA042-C3E3-EC70-065F-9B746271F047}"/>
                </a:ext>
              </a:extLst>
            </p:cNvPr>
            <p:cNvSpPr txBox="1"/>
            <p:nvPr/>
          </p:nvSpPr>
          <p:spPr>
            <a:xfrm>
              <a:off x="7173748" y="2436927"/>
              <a:ext cx="3561527" cy="373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ES" sz="1400" b="1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r>
                <a:rPr lang="es-ES" sz="1400" b="1" dirty="0">
                  <a:solidFill>
                    <a:srgbClr val="002456"/>
                  </a:solidFill>
                  <a:latin typeface="Cartero" panose="020B0504020203020204"/>
                </a:rPr>
                <a:t>Desglose de Méritos definitivos</a:t>
              </a:r>
            </a:p>
            <a:p>
              <a:pPr algn="just"/>
              <a:endParaRPr lang="es-ES" sz="1100" b="1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r>
                <a:rPr lang="es-ES" sz="1100" b="1" dirty="0">
                  <a:solidFill>
                    <a:srgbClr val="002456"/>
                  </a:solidFill>
                  <a:latin typeface="Cartero" panose="020B0504020203020204"/>
                </a:rPr>
                <a:t>Méritos específicos por provincia y localidad: </a:t>
              </a:r>
              <a:r>
                <a:rPr lang="es-ES" sz="1100" dirty="0">
                  <a:solidFill>
                    <a:srgbClr val="002456"/>
                  </a:solidFill>
                  <a:latin typeface="Cartero" panose="020B0504020203020204"/>
                </a:rPr>
                <a:t>Méritos comunes a valorar para los puestos de Reparto, Agente/clasificación y Atención al cliente</a:t>
              </a: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r>
                <a:rPr lang="es-ES" sz="1100" b="1" dirty="0">
                  <a:solidFill>
                    <a:srgbClr val="002456"/>
                  </a:solidFill>
                  <a:latin typeface="Cartero" panose="020B0504020203020204"/>
                </a:rPr>
                <a:t>Méritos para los puestos de Atención al cliente.</a:t>
              </a:r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r>
                <a:rPr lang="es-ES" sz="1100" b="1" dirty="0">
                  <a:solidFill>
                    <a:srgbClr val="002456"/>
                  </a:solidFill>
                  <a:latin typeface="Cartero" panose="020B0504020203020204"/>
                </a:rPr>
                <a:t>Méritos para los puestos de Reparto / Agente de clasificación.</a:t>
              </a:r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  <a:p>
              <a:pPr algn="just"/>
              <a:endParaRPr lang="es-ES" sz="1100" dirty="0">
                <a:solidFill>
                  <a:srgbClr val="002456"/>
                </a:solidFill>
                <a:latin typeface="Cartero" panose="020B0504020203020204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65C16BA-E4A6-C023-9FC1-5FAE9EF971D6}"/>
                </a:ext>
              </a:extLst>
            </p:cNvPr>
            <p:cNvSpPr/>
            <p:nvPr/>
          </p:nvSpPr>
          <p:spPr>
            <a:xfrm>
              <a:off x="6574378" y="3463266"/>
              <a:ext cx="366592" cy="331176"/>
            </a:xfrm>
            <a:custGeom>
              <a:avLst/>
              <a:gdLst/>
              <a:ahLst/>
              <a:cxnLst/>
              <a:rect l="l" t="t" r="r" b="b"/>
              <a:pathLst>
                <a:path w="666727" h="666727">
                  <a:moveTo>
                    <a:pt x="0" y="0"/>
                  </a:moveTo>
                  <a:lnTo>
                    <a:pt x="666727" y="0"/>
                  </a:lnTo>
                  <a:lnTo>
                    <a:pt x="666727" y="666726"/>
                  </a:lnTo>
                  <a:lnTo>
                    <a:pt x="0" y="66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BED7364-440D-497F-41B9-54D9C532E7B5}"/>
                </a:ext>
              </a:extLst>
            </p:cNvPr>
            <p:cNvSpPr/>
            <p:nvPr/>
          </p:nvSpPr>
          <p:spPr>
            <a:xfrm>
              <a:off x="6574378" y="4564634"/>
              <a:ext cx="366592" cy="331176"/>
            </a:xfrm>
            <a:custGeom>
              <a:avLst/>
              <a:gdLst/>
              <a:ahLst/>
              <a:cxnLst/>
              <a:rect l="l" t="t" r="r" b="b"/>
              <a:pathLst>
                <a:path w="666727" h="666727">
                  <a:moveTo>
                    <a:pt x="0" y="0"/>
                  </a:moveTo>
                  <a:lnTo>
                    <a:pt x="666727" y="0"/>
                  </a:lnTo>
                  <a:lnTo>
                    <a:pt x="666727" y="666726"/>
                  </a:lnTo>
                  <a:lnTo>
                    <a:pt x="0" y="66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A7779C0-ADD6-F314-1042-4AB3B7DBC7ED}"/>
                </a:ext>
              </a:extLst>
            </p:cNvPr>
            <p:cNvSpPr/>
            <p:nvPr/>
          </p:nvSpPr>
          <p:spPr>
            <a:xfrm>
              <a:off x="6574378" y="5594102"/>
              <a:ext cx="366592" cy="331176"/>
            </a:xfrm>
            <a:custGeom>
              <a:avLst/>
              <a:gdLst/>
              <a:ahLst/>
              <a:cxnLst/>
              <a:rect l="l" t="t" r="r" b="b"/>
              <a:pathLst>
                <a:path w="666727" h="666727">
                  <a:moveTo>
                    <a:pt x="0" y="0"/>
                  </a:moveTo>
                  <a:lnTo>
                    <a:pt x="666727" y="0"/>
                  </a:lnTo>
                  <a:lnTo>
                    <a:pt x="666727" y="666726"/>
                  </a:lnTo>
                  <a:lnTo>
                    <a:pt x="0" y="66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BE1A358E-6AEF-386D-A6E7-F292D39BB411}"/>
              </a:ext>
            </a:extLst>
          </p:cNvPr>
          <p:cNvSpPr/>
          <p:nvPr/>
        </p:nvSpPr>
        <p:spPr>
          <a:xfrm rot="8929234">
            <a:off x="5555805" y="1791170"/>
            <a:ext cx="977300" cy="207880"/>
          </a:xfrm>
          <a:custGeom>
            <a:avLst/>
            <a:gdLst/>
            <a:ahLst/>
            <a:cxnLst/>
            <a:rect l="l" t="t" r="r" b="b"/>
            <a:pathLst>
              <a:path w="292654" h="163423">
                <a:moveTo>
                  <a:pt x="0" y="0"/>
                </a:moveTo>
                <a:lnTo>
                  <a:pt x="292654" y="0"/>
                </a:lnTo>
                <a:lnTo>
                  <a:pt x="292654" y="163423"/>
                </a:lnTo>
                <a:lnTo>
                  <a:pt x="0" y="163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es-ES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437D528-4189-6685-EF6F-F5F56214867C}"/>
              </a:ext>
            </a:extLst>
          </p:cNvPr>
          <p:cNvGrpSpPr/>
          <p:nvPr/>
        </p:nvGrpSpPr>
        <p:grpSpPr>
          <a:xfrm>
            <a:off x="6647093" y="916820"/>
            <a:ext cx="4254313" cy="873995"/>
            <a:chOff x="6659980" y="1240441"/>
            <a:chExt cx="4254313" cy="873995"/>
          </a:xfrm>
        </p:grpSpPr>
        <p:sp>
          <p:nvSpPr>
            <p:cNvPr id="27" name="CuadroTexto 2">
              <a:extLst>
                <a:ext uri="{FF2B5EF4-FFF2-40B4-BE49-F238E27FC236}">
                  <a16:creationId xmlns:a16="http://schemas.microsoft.com/office/drawing/2014/main" id="{6E968670-1662-52BA-A2CF-E3EA3181B8AE}"/>
                </a:ext>
              </a:extLst>
            </p:cNvPr>
            <p:cNvSpPr txBox="1"/>
            <p:nvPr/>
          </p:nvSpPr>
          <p:spPr>
            <a:xfrm>
              <a:off x="6757674" y="1352689"/>
              <a:ext cx="4058927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100" dirty="0">
                  <a:solidFill>
                    <a:srgbClr val="002456"/>
                  </a:solidFill>
                  <a:latin typeface="Cartero" panose="020B0504020203020204"/>
                </a:rPr>
                <a:t>En la parte superior visualizas tus peticiones y el desglose de puntuación por méritos, utiliza la barra de scroll para ver todo el detalle.</a:t>
              </a:r>
            </a:p>
            <a:p>
              <a:pPr algn="just"/>
              <a:endParaRPr lang="es-ES" sz="1050" dirty="0">
                <a:solidFill>
                  <a:srgbClr val="002456"/>
                </a:solidFill>
                <a:latin typeface="Cartero Light" pitchFamily="2" charset="77"/>
              </a:endParaRPr>
            </a:p>
          </p:txBody>
        </p:sp>
        <p:sp>
          <p:nvSpPr>
            <p:cNvPr id="12" name="Rectángulo redondeado 12">
              <a:extLst>
                <a:ext uri="{FF2B5EF4-FFF2-40B4-BE49-F238E27FC236}">
                  <a16:creationId xmlns:a16="http://schemas.microsoft.com/office/drawing/2014/main" id="{7757C2CE-EDA3-EE7E-6603-DB5AAC4DFD0B}"/>
                </a:ext>
              </a:extLst>
            </p:cNvPr>
            <p:cNvSpPr/>
            <p:nvPr/>
          </p:nvSpPr>
          <p:spPr bwMode="auto">
            <a:xfrm>
              <a:off x="6659980" y="1240441"/>
              <a:ext cx="4254313" cy="761747"/>
            </a:xfrm>
            <a:prstGeom prst="roundRect">
              <a:avLst/>
            </a:prstGeom>
            <a:noFill/>
            <a:ln w="25400" cap="flat" cmpd="sng" algn="ctr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s-ES" sz="105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4D5EDE8-3676-C950-C124-292B71C2B10A}"/>
              </a:ext>
            </a:extLst>
          </p:cNvPr>
          <p:cNvGrpSpPr/>
          <p:nvPr/>
        </p:nvGrpSpPr>
        <p:grpSpPr>
          <a:xfrm>
            <a:off x="6647092" y="2080290"/>
            <a:ext cx="4254313" cy="873995"/>
            <a:chOff x="6659980" y="1240441"/>
            <a:chExt cx="4254313" cy="873995"/>
          </a:xfrm>
        </p:grpSpPr>
        <p:sp>
          <p:nvSpPr>
            <p:cNvPr id="15" name="CuadroTexto 2">
              <a:extLst>
                <a:ext uri="{FF2B5EF4-FFF2-40B4-BE49-F238E27FC236}">
                  <a16:creationId xmlns:a16="http://schemas.microsoft.com/office/drawing/2014/main" id="{8696D28D-5C5E-E371-03E3-16195CB808C5}"/>
                </a:ext>
              </a:extLst>
            </p:cNvPr>
            <p:cNvSpPr txBox="1"/>
            <p:nvPr/>
          </p:nvSpPr>
          <p:spPr>
            <a:xfrm>
              <a:off x="6757674" y="1352689"/>
              <a:ext cx="4058927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100" dirty="0">
                  <a:solidFill>
                    <a:srgbClr val="002456"/>
                  </a:solidFill>
                  <a:latin typeface="Cartero" panose="020B0504020203020204"/>
                </a:rPr>
                <a:t>En la parte media visualizas el destino asignado, en caso de no tener ningún destino asignado, aparecerá el mensaje de </a:t>
              </a:r>
              <a:r>
                <a:rPr lang="es-ES" sz="1100" b="1" dirty="0">
                  <a:solidFill>
                    <a:srgbClr val="002456"/>
                  </a:solidFill>
                  <a:latin typeface="Cartero" panose="020B0504020203020204"/>
                </a:rPr>
                <a:t>Sin destino asignado.</a:t>
              </a:r>
            </a:p>
            <a:p>
              <a:pPr algn="just"/>
              <a:endParaRPr lang="es-ES" sz="1050" dirty="0">
                <a:solidFill>
                  <a:srgbClr val="002456"/>
                </a:solidFill>
                <a:latin typeface="Cartero Light" pitchFamily="2" charset="77"/>
              </a:endParaRPr>
            </a:p>
          </p:txBody>
        </p:sp>
        <p:sp>
          <p:nvSpPr>
            <p:cNvPr id="16" name="Rectángulo redondeado 12">
              <a:extLst>
                <a:ext uri="{FF2B5EF4-FFF2-40B4-BE49-F238E27FC236}">
                  <a16:creationId xmlns:a16="http://schemas.microsoft.com/office/drawing/2014/main" id="{CCB2C5E2-4091-CBC3-18F4-24F1D98F6978}"/>
                </a:ext>
              </a:extLst>
            </p:cNvPr>
            <p:cNvSpPr/>
            <p:nvPr/>
          </p:nvSpPr>
          <p:spPr bwMode="auto">
            <a:xfrm>
              <a:off x="6659980" y="1240441"/>
              <a:ext cx="4254313" cy="761747"/>
            </a:xfrm>
            <a:prstGeom prst="roundRect">
              <a:avLst/>
            </a:prstGeom>
            <a:noFill/>
            <a:ln w="25400" cap="flat" cmpd="sng" algn="ctr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s-ES" sz="105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7" name="Freeform 9">
            <a:extLst>
              <a:ext uri="{FF2B5EF4-FFF2-40B4-BE49-F238E27FC236}">
                <a16:creationId xmlns:a16="http://schemas.microsoft.com/office/drawing/2014/main" id="{1C541320-91B7-D0FA-6DD8-6FCA49AB61D3}"/>
              </a:ext>
            </a:extLst>
          </p:cNvPr>
          <p:cNvSpPr/>
          <p:nvPr/>
        </p:nvSpPr>
        <p:spPr>
          <a:xfrm rot="8929234">
            <a:off x="5595706" y="2918202"/>
            <a:ext cx="977300" cy="207880"/>
          </a:xfrm>
          <a:custGeom>
            <a:avLst/>
            <a:gdLst/>
            <a:ahLst/>
            <a:cxnLst/>
            <a:rect l="l" t="t" r="r" b="b"/>
            <a:pathLst>
              <a:path w="292654" h="163423">
                <a:moveTo>
                  <a:pt x="0" y="0"/>
                </a:moveTo>
                <a:lnTo>
                  <a:pt x="292654" y="0"/>
                </a:lnTo>
                <a:lnTo>
                  <a:pt x="292654" y="163423"/>
                </a:lnTo>
                <a:lnTo>
                  <a:pt x="0" y="163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8DCD2A-FC73-8B19-2161-849E24F9F0F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324"/>
          <a:stretch/>
        </p:blipFill>
        <p:spPr>
          <a:xfrm>
            <a:off x="775878" y="917950"/>
            <a:ext cx="4648047" cy="577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043BEC-DA50-4B8F-180B-CDBCAAD0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6" y="3124516"/>
            <a:ext cx="4622880" cy="69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DEACEFC-8783-22F1-720D-A13BE983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61" y="3105882"/>
            <a:ext cx="4622880" cy="69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597ECE61-4932-DEE5-64DA-2A05A2672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9930" r="7385"/>
          <a:stretch/>
        </p:blipFill>
        <p:spPr bwMode="auto">
          <a:xfrm>
            <a:off x="869329" y="1040449"/>
            <a:ext cx="4461144" cy="19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10789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16CB16-269E-8C4B-837F-A458DD6F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47200" y="236975"/>
            <a:ext cx="590400" cy="59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5647EE-13EA-BB49-BA0D-00EB1464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-308140" y="616117"/>
            <a:ext cx="1440160" cy="537201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D428FAD3-FC64-E447-920A-A4E99C9806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11280576" y="5925278"/>
            <a:ext cx="632637" cy="63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uadroTexto 2">
            <a:extLst>
              <a:ext uri="{FF2B5EF4-FFF2-40B4-BE49-F238E27FC236}">
                <a16:creationId xmlns:a16="http://schemas.microsoft.com/office/drawing/2014/main" id="{6E86A12A-085B-AB17-4B53-355C5D9EEFF0}"/>
              </a:ext>
            </a:extLst>
          </p:cNvPr>
          <p:cNvSpPr txBox="1"/>
          <p:nvPr/>
        </p:nvSpPr>
        <p:spPr>
          <a:xfrm>
            <a:off x="656602" y="420784"/>
            <a:ext cx="1041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>
                <a:solidFill>
                  <a:srgbClr val="002456"/>
                </a:solidFill>
                <a:latin typeface="Cartero" panose="020B0504020203020204" pitchFamily="34" charset="0"/>
              </a:rPr>
              <a:t>ACCESO A MÉRITOS GENERALES Y DESCARGA DE LISTADO</a:t>
            </a:r>
            <a:endParaRPr lang="es-ES" sz="2400" b="1" u="sng" dirty="0">
              <a:solidFill>
                <a:srgbClr val="002456"/>
              </a:solidFill>
              <a:latin typeface="Cartero" panose="020B0504020203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1E75579-1507-935B-CFF2-A599DD432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4831" y="2353561"/>
            <a:ext cx="452761" cy="2745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1FDA5E-D568-0773-E6E4-CA79DE985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3777" y="4658509"/>
            <a:ext cx="573815" cy="3086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974F8D7-7EE6-0C76-2BDD-D1ADBF829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439" y="1128079"/>
            <a:ext cx="5764182" cy="530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3FDE1A8-1768-2E10-55FD-DA8B5BA1AC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975"/>
          <a:stretch/>
        </p:blipFill>
        <p:spPr>
          <a:xfrm>
            <a:off x="6850901" y="1604798"/>
            <a:ext cx="4636971" cy="188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Abrir llave 13">
            <a:extLst>
              <a:ext uri="{FF2B5EF4-FFF2-40B4-BE49-F238E27FC236}">
                <a16:creationId xmlns:a16="http://schemas.microsoft.com/office/drawing/2014/main" id="{6F11FBA8-BCD1-CA99-B14E-F8F8F6FBA153}"/>
              </a:ext>
            </a:extLst>
          </p:cNvPr>
          <p:cNvSpPr/>
          <p:nvPr/>
        </p:nvSpPr>
        <p:spPr>
          <a:xfrm>
            <a:off x="5777558" y="947955"/>
            <a:ext cx="816189" cy="5729681"/>
          </a:xfrm>
          <a:prstGeom prst="leftBrace">
            <a:avLst>
              <a:gd name="adj1" fmla="val 62214"/>
              <a:gd name="adj2" fmla="val 56968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5F3174-805F-21FC-7BB2-A96DAD282B6D}"/>
              </a:ext>
            </a:extLst>
          </p:cNvPr>
          <p:cNvSpPr txBox="1"/>
          <p:nvPr/>
        </p:nvSpPr>
        <p:spPr>
          <a:xfrm>
            <a:off x="6444722" y="1063718"/>
            <a:ext cx="50970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002456"/>
                </a:solidFill>
                <a:latin typeface="Cartero" pitchFamily="34" charset="0"/>
              </a:rPr>
              <a:t>Méritos generales: </a:t>
            </a:r>
            <a:r>
              <a:rPr lang="es-ES" sz="1100" dirty="0">
                <a:solidFill>
                  <a:srgbClr val="002456"/>
                </a:solidFill>
                <a:latin typeface="Cartero" pitchFamily="34" charset="0"/>
              </a:rPr>
              <a:t>Puedes hacer una consulta por Provincia, Unidad y Puesto, para ver los méritos Generales de la </a:t>
            </a:r>
            <a:r>
              <a:rPr lang="es-ES" sz="1100">
                <a:solidFill>
                  <a:srgbClr val="002456"/>
                </a:solidFill>
                <a:latin typeface="Cartero" pitchFamily="34" charset="0"/>
              </a:rPr>
              <a:t>Convocatoria. </a:t>
            </a:r>
            <a:endParaRPr lang="es-ES" sz="1100" dirty="0">
              <a:latin typeface="Cartero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115A79-14A4-AAC5-088B-3906BF357AF7}"/>
              </a:ext>
            </a:extLst>
          </p:cNvPr>
          <p:cNvSpPr txBox="1"/>
          <p:nvPr/>
        </p:nvSpPr>
        <p:spPr>
          <a:xfrm>
            <a:off x="6444723" y="3766502"/>
            <a:ext cx="50970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002456"/>
                </a:solidFill>
                <a:latin typeface="Cartero" pitchFamily="34" charset="0"/>
              </a:rPr>
              <a:t>Descargar listado: </a:t>
            </a:r>
            <a:r>
              <a:rPr lang="es-ES" sz="1100" dirty="0">
                <a:solidFill>
                  <a:srgbClr val="002456"/>
                </a:solidFill>
                <a:latin typeface="Cartero" pitchFamily="34" charset="0"/>
              </a:rPr>
              <a:t>Puedes obtener el listado definitivo de la asignación.</a:t>
            </a:r>
            <a:endParaRPr lang="es-ES" sz="1100" dirty="0">
              <a:latin typeface="Cartero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863F7A2-1EA5-F775-3B1C-8FEB70A5F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"/>
          <a:stretch/>
        </p:blipFill>
        <p:spPr bwMode="auto">
          <a:xfrm>
            <a:off x="296439" y="2278059"/>
            <a:ext cx="5693300" cy="10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612AB2-F662-EE97-903E-7E63AA04D8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8032" y="4239576"/>
            <a:ext cx="4162708" cy="219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7298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737" y="3450744"/>
            <a:ext cx="7032012" cy="408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46D5C-6E58-8A4B-8DA8-7D9A87E0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9915412" y="4602144"/>
            <a:ext cx="3223941" cy="685633"/>
          </a:xfrm>
          <a:prstGeom prst="rect">
            <a:avLst/>
          </a:prstGeom>
        </p:spPr>
      </p:pic>
      <p:pic>
        <p:nvPicPr>
          <p:cNvPr id="7" name="Imagen 5">
            <a:extLst>
              <a:ext uri="{FF2B5EF4-FFF2-40B4-BE49-F238E27FC236}">
                <a16:creationId xmlns:a16="http://schemas.microsoft.com/office/drawing/2014/main" id="{60582D74-A635-0C4F-BAC6-F0D3223E45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5386790" y="2719790"/>
            <a:ext cx="1418420" cy="14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0DE561D-0B01-064C-B95B-2BF76165A2F3}"/>
              </a:ext>
            </a:extLst>
          </p:cNvPr>
          <p:cNvSpPr/>
          <p:nvPr/>
        </p:nvSpPr>
        <p:spPr bwMode="auto">
          <a:xfrm rot="5400000">
            <a:off x="143339" y="144471"/>
            <a:ext cx="1556339" cy="1556339"/>
          </a:xfrm>
          <a:prstGeom prst="rtTriangle">
            <a:avLst/>
          </a:prstGeom>
          <a:solidFill>
            <a:srgbClr val="FFCD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s-ES" sz="7733" dirty="0">
              <a:solidFill>
                <a:srgbClr val="FFD3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464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EE8170BC48A4A831217B1FDFFCAAE" ma:contentTypeVersion="13" ma:contentTypeDescription="Create a new document." ma:contentTypeScope="" ma:versionID="97f1d61d86c5b32bfc8531d7c2899382">
  <xsd:schema xmlns:xsd="http://www.w3.org/2001/XMLSchema" xmlns:xs="http://www.w3.org/2001/XMLSchema" xmlns:p="http://schemas.microsoft.com/office/2006/metadata/properties" xmlns:ns3="202c3d42-10e5-4ab4-b66a-00a83ca8766f" xmlns:ns4="7aa57b04-e79e-486b-9044-34c3f109b13a" targetNamespace="http://schemas.microsoft.com/office/2006/metadata/properties" ma:root="true" ma:fieldsID="2d24db04e3b715c2fa5d96ebbfbcb53f" ns3:_="" ns4:_="">
    <xsd:import namespace="202c3d42-10e5-4ab4-b66a-00a83ca8766f"/>
    <xsd:import namespace="7aa57b04-e79e-486b-9044-34c3f109b1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c3d42-10e5-4ab4-b66a-00a83ca876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57b04-e79e-486b-9044-34c3f109b1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B0C176-EB69-4309-BB07-AE5BD56730B2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aa57b04-e79e-486b-9044-34c3f109b13a"/>
    <ds:schemaRef ds:uri="202c3d42-10e5-4ab4-b66a-00a83ca8766f"/>
  </ds:schemaRefs>
</ds:datastoreItem>
</file>

<file path=customXml/itemProps2.xml><?xml version="1.0" encoding="utf-8"?>
<ds:datastoreItem xmlns:ds="http://schemas.openxmlformats.org/officeDocument/2006/customXml" ds:itemID="{1F81156A-8EE9-4332-A3BD-FA1D59A00A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BD6C1-4268-46DC-B1B1-E9ECE4D93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2c3d42-10e5-4ab4-b66a-00a83ca8766f"/>
    <ds:schemaRef ds:uri="7aa57b04-e79e-486b-9044-34c3f109b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15190</TotalTime>
  <Words>289</Words>
  <Application>Microsoft Office PowerPoint</Application>
  <PresentationFormat>Panorámica</PresentationFormat>
  <Paragraphs>45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Cartero</vt:lpstr>
      <vt:lpstr>Cartero Light</vt:lpstr>
      <vt:lpstr>Gill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Hernandez Guindulain, Noemi</dc:creator>
  <cp:lastModifiedBy>Ibañez Arribas, Raul</cp:lastModifiedBy>
  <cp:revision>306</cp:revision>
  <cp:lastPrinted>2025-02-04T08:26:33Z</cp:lastPrinted>
  <dcterms:created xsi:type="dcterms:W3CDTF">2019-09-06T12:55:59Z</dcterms:created>
  <dcterms:modified xsi:type="dcterms:W3CDTF">2025-02-04T08:26:53Z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0x010100EE1EE8170BC48A4A831217B1FDFFCAAE</vt:lpwstr>
  </property>
</Properties>
</file>